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0808"/>
    <a:srgbClr val="99FF99"/>
    <a:srgbClr val="66FF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2" autoAdjust="0"/>
    <p:restoredTop sz="74194" autoAdjust="0"/>
  </p:normalViewPr>
  <p:slideViewPr>
    <p:cSldViewPr>
      <p:cViewPr varScale="1">
        <p:scale>
          <a:sx n="55" d="100"/>
          <a:sy n="55" d="100"/>
        </p:scale>
        <p:origin x="18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13EC8-8C87-4227-9E64-BB691ED24E91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EE6AC-C8FB-451A-907D-7863053025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806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Многие</a:t>
            </a:r>
            <a:r>
              <a:rPr lang="ru-RU" baseline="0" dirty="0" smtClean="0"/>
              <a:t> из нас так или иначе встречались с понятием 7</a:t>
            </a:r>
            <a:r>
              <a:rPr lang="en-US" baseline="0" dirty="0" smtClean="0"/>
              <a:t>R of logistics</a:t>
            </a:r>
            <a:r>
              <a:rPr lang="ru-RU" baseline="0" dirty="0" smtClean="0"/>
              <a:t>. По большому счету, каждый из этих пунктов заслуживает отдельного рассмотрения и, так или иначе, управляется и оптимизируется, что и является целью логистики. Практика показывает, что в современных реалиях рынка, своевременность поставки зачастую играет даже большую роль, нежели стоимость. Соответственно, необходимо эту самую своевременность измерять, что бы понимать, где мы находимся, выставлять цели ,что бы их достигать и разрабатывать инструменты, чтобы совершенствоваться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EE6AC-C8FB-451A-907D-78630530259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7455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Вопрос – что</a:t>
            </a:r>
            <a:r>
              <a:rPr lang="ru-RU" baseline="0" dirty="0" smtClean="0"/>
              <a:t> именно считать? Что на что делить? На слайде пример возможных единиц измерения, в которых можно посчитать размещенные и отгруженные партии груза. Очень важно ,что бы коммерческая служба если и не оперирует теми же понятиями ,что и логистика, то хотя бы понимала, как считаются показатели логистики. Например, логистика считает свои качественные показатели в отгруженных паллетах. И по результатам месяца отгрузили 99 паллет из запланированных 100. Показатель качества работы логистики (</a:t>
            </a:r>
            <a:r>
              <a:rPr lang="en-US" baseline="0" dirty="0" smtClean="0"/>
              <a:t>OTDW) </a:t>
            </a:r>
            <a:r>
              <a:rPr lang="ru-RU" baseline="0" dirty="0" smtClean="0"/>
              <a:t>99%</a:t>
            </a:r>
            <a:r>
              <a:rPr lang="en-US" baseline="0" dirty="0" smtClean="0"/>
              <a:t>. </a:t>
            </a:r>
            <a:r>
              <a:rPr lang="ru-RU" baseline="0" dirty="0" smtClean="0"/>
              <a:t>А коммерсанты считают качество своей работы в кол-ве своевременно доставленных полных заказов клиента. Заказов было, например, 2, на 50 и 50 паллет. Доставили полностью (50 паллет) всего один, поэтому для </a:t>
            </a:r>
            <a:r>
              <a:rPr lang="ru-RU" baseline="0" dirty="0" err="1" smtClean="0"/>
              <a:t>продажников</a:t>
            </a:r>
            <a:r>
              <a:rPr lang="ru-RU" baseline="0" dirty="0" smtClean="0"/>
              <a:t> </a:t>
            </a:r>
            <a:r>
              <a:rPr lang="en-US" baseline="0" dirty="0" smtClean="0"/>
              <a:t>OTDC = 50%</a:t>
            </a:r>
            <a:r>
              <a:rPr lang="ru-RU" baseline="0" dirty="0" smtClean="0"/>
              <a:t>. Возникает конфликт интересов из-за разночтений в назначении предмета измерения.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EE6AC-C8FB-451A-907D-78630530259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155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Главный</a:t>
            </a:r>
            <a:r>
              <a:rPr lang="ru-RU" baseline="0" dirty="0" smtClean="0"/>
              <a:t> пункт – последний. Самое важное для учета, это определиться с учетными единицами и понятиями «размещенного заказа» </a:t>
            </a:r>
            <a:r>
              <a:rPr lang="ru-RU" baseline="0" dirty="0" err="1" smtClean="0"/>
              <a:t>дял</a:t>
            </a:r>
            <a:r>
              <a:rPr lang="ru-RU" baseline="0" dirty="0" smtClean="0"/>
              <a:t> каждого из участников процесса – клиента, коммерсанта, транспортного менеджера, складского менеджера и т.д. Только при одновременном понимании всеми участниками единой сущности «заказ», не будет разночтений в определении уровня сервиса, обманутых ожиданий клиентов и далее везде </a:t>
            </a:r>
            <a:r>
              <a:rPr lang="ru-RU" baseline="0" dirty="0" smtClean="0">
                <a:sym typeface="Wingdings" pitchFamily="2" charset="2"/>
              </a:rPr>
              <a:t> спасибо за внимание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EE6AC-C8FB-451A-907D-78630530259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52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Классический </a:t>
            </a:r>
            <a:r>
              <a:rPr lang="en-US" dirty="0" smtClean="0"/>
              <a:t>KPI </a:t>
            </a:r>
            <a:r>
              <a:rPr lang="ru-RU" dirty="0" smtClean="0"/>
              <a:t>для измерения своевременности поставки это </a:t>
            </a:r>
            <a:r>
              <a:rPr lang="en-US" dirty="0" smtClean="0"/>
              <a:t>OTD. </a:t>
            </a:r>
            <a:r>
              <a:rPr lang="ru-RU" dirty="0" smtClean="0"/>
              <a:t>Формула</a:t>
            </a:r>
            <a:r>
              <a:rPr lang="ru-RU" baseline="0" dirty="0" smtClean="0"/>
              <a:t> простая, интуитивная, казалось бы, какие могут быть сложности? Но они есть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EE6AC-C8FB-451A-907D-78630530259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412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большинстве крупных компаний коммерческие службы отделены от логистики. Более того, часто </a:t>
            </a:r>
            <a:r>
              <a:rPr lang="ru-RU" smtClean="0"/>
              <a:t>они противопоставляются </a:t>
            </a:r>
            <a:r>
              <a:rPr lang="ru-RU" dirty="0" smtClean="0"/>
              <a:t>друг другу и чуть ли не враждуют. Как минимум, у </a:t>
            </a:r>
            <a:r>
              <a:rPr lang="ru-RU" dirty="0" err="1" smtClean="0"/>
              <a:t>продажников</a:t>
            </a:r>
            <a:r>
              <a:rPr lang="ru-RU" dirty="0" smtClean="0"/>
              <a:t> всегда во всех невыполнениях планов виноваты логисты, так или иначе </a:t>
            </a:r>
            <a:r>
              <a:rPr lang="ru-RU" dirty="0" smtClean="0">
                <a:sym typeface="Wingdings" pitchFamily="2" charset="2"/>
              </a:rPr>
              <a:t> Как смотрит </a:t>
            </a:r>
            <a:r>
              <a:rPr lang="ru-RU" dirty="0" err="1" smtClean="0">
                <a:sym typeface="Wingdings" pitchFamily="2" charset="2"/>
              </a:rPr>
              <a:t>продажник</a:t>
            </a:r>
            <a:r>
              <a:rPr lang="ru-RU" dirty="0" smtClean="0">
                <a:sym typeface="Wingdings" pitchFamily="2" charset="2"/>
              </a:rPr>
              <a:t> – я оформил заказ, пообещав клиенту, что доставка будет такого-то числа. Если все </a:t>
            </a:r>
            <a:r>
              <a:rPr lang="ru-RU" dirty="0" err="1" smtClean="0">
                <a:sym typeface="Wingdings" pitchFamily="2" charset="2"/>
              </a:rPr>
              <a:t>ок</a:t>
            </a:r>
            <a:r>
              <a:rPr lang="ru-RU" dirty="0" smtClean="0">
                <a:sym typeface="Wingdings" pitchFamily="2" charset="2"/>
              </a:rPr>
              <a:t> – так и должно быть, если нет, то логистика</a:t>
            </a:r>
            <a:r>
              <a:rPr lang="ru-RU" baseline="0" dirty="0" smtClean="0">
                <a:sym typeface="Wingdings" pitchFamily="2" charset="2"/>
              </a:rPr>
              <a:t> все провалила, а конкретно – служба доставки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EE6AC-C8FB-451A-907D-78630530259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669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Дело</a:t>
            </a:r>
            <a:r>
              <a:rPr lang="ru-RU" baseline="0" dirty="0" smtClean="0"/>
              <a:t> в том, что у людей неподготовленных, слово «доставка» однозначно ассоциируется только с одной функцией – физически привезти что-либо куда-либо. Т.к. в достаточно крупных фирмах, транспортная составляющая чаще всего отделена от склада, закупок и других </a:t>
            </a:r>
            <a:r>
              <a:rPr lang="ru-RU" baseline="0" dirty="0" err="1" smtClean="0"/>
              <a:t>логистических</a:t>
            </a:r>
            <a:r>
              <a:rPr lang="ru-RU" baseline="0" dirty="0" smtClean="0"/>
              <a:t> служб, то все претензии, чаще всего, поступают непосредственно к «начальнику транспортного цеха». А это верно только отчасти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EE6AC-C8FB-451A-907D-78630530259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356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Давайте посмотрим на</a:t>
            </a:r>
            <a:r>
              <a:rPr lang="ru-RU" baseline="0" dirty="0" smtClean="0"/>
              <a:t> процесс своевременного прибытие товаров к покупателю с точки зрения всей </a:t>
            </a:r>
            <a:r>
              <a:rPr lang="ru-RU" baseline="0" dirty="0" err="1" smtClean="0"/>
              <a:t>логистической</a:t>
            </a:r>
            <a:r>
              <a:rPr lang="ru-RU" baseline="0" dirty="0" smtClean="0"/>
              <a:t> цепочки в обратном порядке. Очевидно, что из 7 пунктов непосредственно к транспортировке (а именно это неподготовленные люди считают в целом доставкой), относится всего 2. А ведь пунктов можно еще добавить: развернуть складскую обработку более подробно, процесс заказа товара и т.п. Ошибки могут произойти на любом из этапов. А «крайними», чаще всего оказываются сотрудники доставки, они же оказываются вовлечены в конфликт с отделом продаж и т.д. 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EE6AC-C8FB-451A-907D-78630530259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153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Любой</a:t>
            </a:r>
            <a:r>
              <a:rPr lang="ru-RU" baseline="0" dirty="0" smtClean="0"/>
              <a:t> </a:t>
            </a:r>
            <a:r>
              <a:rPr lang="en-US" baseline="0" dirty="0" smtClean="0"/>
              <a:t>KPI, </a:t>
            </a:r>
            <a:r>
              <a:rPr lang="ru-RU" baseline="0" dirty="0" smtClean="0"/>
              <a:t>а </a:t>
            </a:r>
            <a:r>
              <a:rPr lang="en-US" baseline="0" dirty="0" smtClean="0"/>
              <a:t>OTD </a:t>
            </a:r>
            <a:r>
              <a:rPr lang="ru-RU" baseline="0" dirty="0" smtClean="0"/>
              <a:t>это несомненно, </a:t>
            </a:r>
            <a:r>
              <a:rPr lang="en-US" baseline="0" dirty="0" smtClean="0"/>
              <a:t>KPI, </a:t>
            </a:r>
            <a:r>
              <a:rPr lang="ru-RU" baseline="0" dirty="0" smtClean="0"/>
              <a:t>призван не только измерить какой либо процесс ,но и дать возможность проанализировать возникающие проблемы. Разложив процесс «своевременной доставки» на составляющие, мы уже понимаем, что транспортного влияния там не так уж и много. Но раз оно есть, давайте попробуем выделить его отдельно (см. формулу). Т.е. служба доставки отвечает за своевременность доставки только тех заказов, которые были своевременно подготовлены складом к отгрузке. Это справедливо, понятно и доступно для сотрудников соответствующей службы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EE6AC-C8FB-451A-907D-78630530259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156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Складская составляющая. Наиболее комплексная. Сам термин дословно можно перевести как «доставка вовремя складом», т.е., фактически,</a:t>
            </a:r>
            <a:r>
              <a:rPr lang="ru-RU" baseline="0" dirty="0" smtClean="0"/>
              <a:t> своевременная подготовка к отгрузке. Но стоит отметить, что этот показатель универсален. Если мы вернемся к слайду 6, то увидим, что пункты с 3-го по 7-й фактически напрямую зависят от склада. Т.е. это зона ответственности, чаще всего, одного менеджера. От того, как организованы процессы приемки, размещения, инвентаризации, внутренних перемещений и оптимизаций напрямую будет зависеть выполнение этого показателя.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EE6AC-C8FB-451A-907D-78630530259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242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принципе</a:t>
            </a:r>
            <a:r>
              <a:rPr lang="ru-RU" baseline="0" dirty="0" smtClean="0"/>
              <a:t>, без учета форс-мажора, есть всего две глобальных причины снижения </a:t>
            </a:r>
            <a:r>
              <a:rPr lang="en-US" baseline="0" dirty="0" smtClean="0"/>
              <a:t>OTDW</a:t>
            </a:r>
            <a:r>
              <a:rPr lang="ru-RU" baseline="0" dirty="0" smtClean="0"/>
              <a:t>, см. слайд. Соответственно, если мы </a:t>
            </a:r>
            <a:r>
              <a:rPr lang="ru-RU" baseline="0" dirty="0" err="1" smtClean="0"/>
              <a:t>мониторим</a:t>
            </a:r>
            <a:r>
              <a:rPr lang="ru-RU" baseline="0" dirty="0" smtClean="0"/>
              <a:t> этот показатель постоянно, то его снижение должно нам оказать ,что в какой то из перечисленных областей складского процесса имеются проблемы. Нужно анализировать, искать и устранять. Нюанс: многие компании оперируют понятием «выполнение сменного задания», пытаются его измерять и вводят соответствующие показатели. Но почему то при этом «</a:t>
            </a:r>
            <a:r>
              <a:rPr lang="ru-RU" baseline="0" dirty="0" err="1" smtClean="0"/>
              <a:t>вычерки</a:t>
            </a:r>
            <a:r>
              <a:rPr lang="ru-RU" baseline="0" dirty="0" smtClean="0"/>
              <a:t>» выводятся за пул «выполнения сменного задания». Это ,на мой взгляд, не справедливо, т.к. ошибка, из-за которой возник «</a:t>
            </a:r>
            <a:r>
              <a:rPr lang="ru-RU" baseline="0" dirty="0" err="1" smtClean="0"/>
              <a:t>вычерк</a:t>
            </a:r>
            <a:r>
              <a:rPr lang="ru-RU" baseline="0" dirty="0" smtClean="0"/>
              <a:t>» допущена на складе и мерить весь процесс одним комплексным </a:t>
            </a:r>
            <a:r>
              <a:rPr lang="en-US" baseline="0" dirty="0" smtClean="0"/>
              <a:t>KPI – </a:t>
            </a:r>
            <a:r>
              <a:rPr lang="ru-RU" baseline="0" dirty="0" smtClean="0"/>
              <a:t>очень удобно и наглядно.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EE6AC-C8FB-451A-907D-78630530259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478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Возвращаемся к тому с чего начинали. Но давайте добавим к названию показателя одну букву С – </a:t>
            </a:r>
            <a:r>
              <a:rPr lang="en-US" dirty="0" smtClean="0"/>
              <a:t>client</a:t>
            </a:r>
            <a:r>
              <a:rPr lang="ru-RU" dirty="0" smtClean="0"/>
              <a:t>.</a:t>
            </a:r>
            <a:r>
              <a:rPr lang="ru-RU" baseline="0" dirty="0" smtClean="0"/>
              <a:t> Мы таким образом подчеркиваем значимость этого показателя для клиента. Клиенту не важны наши внутренние процессы. Наши акционеры, инвесторы, владельцы будут оценивать удовлетворенность клиента именно по этому показателю. </a:t>
            </a:r>
          </a:p>
          <a:p>
            <a:r>
              <a:rPr lang="ru-RU" baseline="0" dirty="0" smtClean="0"/>
              <a:t>Но мы уже ушли от «доставка = транспорт», мы умеем развернуть эту самую «доставку вовремя» до глубины как минимум, складского процесса. Соответственно, при возникновении проблем с показателем, мы гарантированно не станем </a:t>
            </a:r>
            <a:r>
              <a:rPr lang="ru-RU" baseline="0" dirty="0" err="1" smtClean="0"/>
              <a:t>зацикливаться</a:t>
            </a:r>
            <a:r>
              <a:rPr lang="ru-RU" baseline="0" dirty="0" smtClean="0"/>
              <a:t> на процессе непосредственно транспортировки товара клиенту, а будем «копать в глубину»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EE6AC-C8FB-451A-907D-78630530259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472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9DB545-9529-4DDB-AC50-A8AF71E21AB1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54CC7-AACF-449F-BD64-60B0F86A88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9DB545-9529-4DDB-AC50-A8AF71E21AB1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54CC7-AACF-449F-BD64-60B0F86A88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9DB545-9529-4DDB-AC50-A8AF71E21AB1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54CC7-AACF-449F-BD64-60B0F86A88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9DB545-9529-4DDB-AC50-A8AF71E21AB1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54CC7-AACF-449F-BD64-60B0F86A88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9DB545-9529-4DDB-AC50-A8AF71E21AB1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54CC7-AACF-449F-BD64-60B0F86A88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9DB545-9529-4DDB-AC50-A8AF71E21AB1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54CC7-AACF-449F-BD64-60B0F86A88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9DB545-9529-4DDB-AC50-A8AF71E21AB1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54CC7-AACF-449F-BD64-60B0F86A88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9DB545-9529-4DDB-AC50-A8AF71E21AB1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54CC7-AACF-449F-BD64-60B0F86A88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9DB545-9529-4DDB-AC50-A8AF71E21AB1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54CC7-AACF-449F-BD64-60B0F86A88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9DB545-9529-4DDB-AC50-A8AF71E21AB1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54CC7-AACF-449F-BD64-60B0F86A88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9DB545-9529-4DDB-AC50-A8AF71E21AB1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54CC7-AACF-449F-BD64-60B0F86A88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19DB545-9529-4DDB-AC50-A8AF71E21AB1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054CC7-AACF-449F-BD64-60B0F86A88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2088" y="404664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Комплексный показатель </a:t>
            </a:r>
            <a:br>
              <a:rPr lang="ru-RU" dirty="0" smtClean="0"/>
            </a:br>
            <a:r>
              <a:rPr lang="ru-RU" b="1" dirty="0" smtClean="0"/>
              <a:t>«Доставка вовремя»</a:t>
            </a:r>
            <a:endParaRPr lang="ru-R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7544" y="2204864"/>
            <a:ext cx="6400800" cy="720080"/>
          </a:xfrm>
        </p:spPr>
        <p:txBody>
          <a:bodyPr/>
          <a:lstStyle/>
          <a:p>
            <a:r>
              <a:rPr lang="en-US" i="1" dirty="0" smtClean="0">
                <a:solidFill>
                  <a:srgbClr val="3E0808"/>
                </a:solidFill>
              </a:rPr>
              <a:t>On Time Delivery</a:t>
            </a:r>
            <a:endParaRPr lang="ru-RU" i="1" dirty="0">
              <a:solidFill>
                <a:srgbClr val="3E0808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5807005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Петр Гурьянов,</a:t>
            </a:r>
          </a:p>
          <a:p>
            <a:pPr algn="ctr"/>
            <a:r>
              <a:rPr lang="ru-RU" dirty="0" smtClean="0"/>
              <a:t>Хабаровск, 2014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2627784" y="1700808"/>
          <a:ext cx="4194269" cy="1912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4" imgW="863280" imgH="393480" progId="Equation.3">
                  <p:embed/>
                </p:oleObj>
              </mc:Choice>
              <mc:Fallback>
                <p:oleObj name="Equation" r:id="rId4" imgW="863280" imgH="39348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1700808"/>
                        <a:ext cx="4194269" cy="19120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624" y="4149080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E0808"/>
                </a:solidFill>
              </a:rPr>
              <a:t>PO</a:t>
            </a:r>
            <a:r>
              <a:rPr lang="en-US" sz="2400" dirty="0" smtClean="0">
                <a:solidFill>
                  <a:srgbClr val="3E0808"/>
                </a:solidFill>
              </a:rPr>
              <a:t> </a:t>
            </a:r>
            <a:r>
              <a:rPr lang="ru-RU" sz="2400" dirty="0" smtClean="0">
                <a:solidFill>
                  <a:srgbClr val="3E0808"/>
                </a:solidFill>
              </a:rPr>
              <a:t> </a:t>
            </a:r>
            <a:r>
              <a:rPr lang="en-US" sz="2400" dirty="0" smtClean="0">
                <a:solidFill>
                  <a:srgbClr val="3E0808"/>
                </a:solidFill>
              </a:rPr>
              <a:t>– </a:t>
            </a:r>
            <a:r>
              <a:rPr lang="ru-RU" sz="2400" dirty="0" smtClean="0">
                <a:solidFill>
                  <a:srgbClr val="3E0808"/>
                </a:solidFill>
              </a:rPr>
              <a:t> </a:t>
            </a:r>
            <a:r>
              <a:rPr lang="en-US" sz="2400" dirty="0" smtClean="0">
                <a:solidFill>
                  <a:srgbClr val="3E0808"/>
                </a:solidFill>
              </a:rPr>
              <a:t>Placed orders (</a:t>
            </a:r>
            <a:r>
              <a:rPr lang="ru-RU" sz="2400" dirty="0" smtClean="0">
                <a:solidFill>
                  <a:srgbClr val="3E0808"/>
                </a:solidFill>
              </a:rPr>
              <a:t>размещенные заказы)</a:t>
            </a:r>
          </a:p>
          <a:p>
            <a:r>
              <a:rPr lang="en-US" sz="2400" b="1" dirty="0" smtClean="0">
                <a:solidFill>
                  <a:srgbClr val="3E0808"/>
                </a:solidFill>
              </a:rPr>
              <a:t>DO</a:t>
            </a:r>
            <a:r>
              <a:rPr lang="en-US" sz="2400" dirty="0" smtClean="0">
                <a:solidFill>
                  <a:srgbClr val="3E0808"/>
                </a:solidFill>
              </a:rPr>
              <a:t> </a:t>
            </a:r>
            <a:r>
              <a:rPr lang="ru-RU" sz="2400" dirty="0" smtClean="0">
                <a:solidFill>
                  <a:srgbClr val="3E0808"/>
                </a:solidFill>
              </a:rPr>
              <a:t> </a:t>
            </a:r>
            <a:r>
              <a:rPr lang="en-US" sz="2400" dirty="0" smtClean="0">
                <a:solidFill>
                  <a:srgbClr val="3E0808"/>
                </a:solidFill>
              </a:rPr>
              <a:t>– </a:t>
            </a:r>
            <a:r>
              <a:rPr lang="ru-RU" sz="2400" dirty="0" smtClean="0">
                <a:solidFill>
                  <a:srgbClr val="3E0808"/>
                </a:solidFill>
              </a:rPr>
              <a:t> </a:t>
            </a:r>
            <a:r>
              <a:rPr lang="en-US" sz="2400" dirty="0" smtClean="0">
                <a:solidFill>
                  <a:srgbClr val="3E0808"/>
                </a:solidFill>
              </a:rPr>
              <a:t>On-Time Delivered orders (</a:t>
            </a:r>
            <a:r>
              <a:rPr lang="ru-RU" sz="2400" dirty="0" smtClean="0">
                <a:solidFill>
                  <a:srgbClr val="3E0808"/>
                </a:solidFill>
              </a:rPr>
              <a:t>заказы, доставленные </a:t>
            </a:r>
          </a:p>
          <a:p>
            <a:r>
              <a:rPr lang="ru-RU" sz="2400" dirty="0" smtClean="0">
                <a:solidFill>
                  <a:srgbClr val="3E0808"/>
                </a:solidFill>
              </a:rPr>
              <a:t>                вовремя)</a:t>
            </a:r>
            <a:endParaRPr lang="ru-RU" sz="2400" dirty="0">
              <a:solidFill>
                <a:srgbClr val="3E0808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98080" cy="1143000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ru-RU" sz="3800" i="1" dirty="0" smtClean="0"/>
              <a:t>«Доставка вовремя»</a:t>
            </a:r>
            <a:br>
              <a:rPr lang="ru-RU" sz="3800" i="1" dirty="0" smtClean="0"/>
            </a:br>
            <a:r>
              <a:rPr lang="ru-RU" sz="3800" i="1" dirty="0" smtClean="0"/>
              <a:t>с точки зрения клиента:</a:t>
            </a:r>
            <a:endParaRPr lang="ru-RU" sz="3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498080" cy="1143000"/>
          </a:xfrm>
        </p:spPr>
        <p:txBody>
          <a:bodyPr>
            <a:noAutofit/>
          </a:bodyPr>
          <a:lstStyle/>
          <a:p>
            <a:pPr>
              <a:lnSpc>
                <a:spcPts val="3800"/>
              </a:lnSpc>
            </a:pPr>
            <a:r>
              <a:rPr lang="ru-RU" sz="3800" i="1" dirty="0" smtClean="0"/>
              <a:t>Несколько слов об единицах измерения</a:t>
            </a:r>
            <a:endParaRPr lang="ru-RU" sz="3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47800"/>
            <a:ext cx="7498080" cy="5005536"/>
          </a:xfrm>
        </p:spPr>
        <p:txBody>
          <a:bodyPr>
            <a:normAutofit/>
          </a:bodyPr>
          <a:lstStyle/>
          <a:p>
            <a:pPr>
              <a:buClr>
                <a:srgbClr val="3E0808"/>
              </a:buClr>
            </a:pPr>
            <a:r>
              <a:rPr lang="ru-RU" dirty="0" smtClean="0">
                <a:solidFill>
                  <a:srgbClr val="3E0808"/>
                </a:solidFill>
              </a:rPr>
              <a:t>Тонны (кг, куб.метры и т.п.).</a:t>
            </a:r>
          </a:p>
          <a:p>
            <a:pPr>
              <a:buClr>
                <a:srgbClr val="3E0808"/>
              </a:buClr>
            </a:pPr>
            <a:r>
              <a:rPr lang="ru-RU" dirty="0" smtClean="0">
                <a:solidFill>
                  <a:srgbClr val="3E0808"/>
                </a:solidFill>
              </a:rPr>
              <a:t>Деньги.</a:t>
            </a:r>
          </a:p>
          <a:p>
            <a:pPr>
              <a:buClr>
                <a:srgbClr val="3E0808"/>
              </a:buClr>
            </a:pPr>
            <a:r>
              <a:rPr lang="ru-RU" dirty="0" smtClean="0">
                <a:solidFill>
                  <a:srgbClr val="3E0808"/>
                </a:solidFill>
              </a:rPr>
              <a:t>Стандартизированные грузовые единицы (приведенные коробки, условные единицы и т.п.).</a:t>
            </a:r>
          </a:p>
          <a:p>
            <a:pPr>
              <a:buClr>
                <a:srgbClr val="3E0808"/>
              </a:buClr>
            </a:pPr>
            <a:r>
              <a:rPr lang="ru-RU" dirty="0" smtClean="0">
                <a:solidFill>
                  <a:srgbClr val="3E0808"/>
                </a:solidFill>
              </a:rPr>
              <a:t>Линии заказа (</a:t>
            </a:r>
            <a:r>
              <a:rPr lang="ru-RU" dirty="0" err="1" smtClean="0">
                <a:solidFill>
                  <a:srgbClr val="3E0808"/>
                </a:solidFill>
              </a:rPr>
              <a:t>документостроки</a:t>
            </a:r>
            <a:r>
              <a:rPr lang="ru-RU" dirty="0" smtClean="0">
                <a:solidFill>
                  <a:srgbClr val="3E0808"/>
                </a:solidFill>
              </a:rPr>
              <a:t>).</a:t>
            </a:r>
          </a:p>
          <a:p>
            <a:pPr>
              <a:buClr>
                <a:srgbClr val="3E0808"/>
              </a:buClr>
            </a:pPr>
            <a:r>
              <a:rPr lang="ru-RU" dirty="0" smtClean="0">
                <a:solidFill>
                  <a:srgbClr val="3E0808"/>
                </a:solidFill>
              </a:rPr>
              <a:t>Комплексные учетные единицы.</a:t>
            </a:r>
          </a:p>
          <a:p>
            <a:pPr>
              <a:buClr>
                <a:srgbClr val="3E0808"/>
              </a:buClr>
            </a:pPr>
            <a:r>
              <a:rPr lang="ru-RU" dirty="0" smtClean="0">
                <a:solidFill>
                  <a:srgbClr val="3E0808"/>
                </a:solidFill>
              </a:rPr>
              <a:t>И т.д., в зависимости от ваших процессов.</a:t>
            </a:r>
            <a:endParaRPr lang="ru-RU" dirty="0">
              <a:solidFill>
                <a:srgbClr val="3E08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498080" cy="1143000"/>
          </a:xfrm>
        </p:spPr>
        <p:txBody>
          <a:bodyPr>
            <a:normAutofit/>
          </a:bodyPr>
          <a:lstStyle/>
          <a:p>
            <a:r>
              <a:rPr lang="ru-RU" sz="3800" i="1" dirty="0" smtClean="0"/>
              <a:t>Выводы:</a:t>
            </a:r>
            <a:endParaRPr lang="ru-RU" sz="3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189112"/>
          </a:xfrm>
        </p:spPr>
        <p:txBody>
          <a:bodyPr>
            <a:normAutofit/>
          </a:bodyPr>
          <a:lstStyle/>
          <a:p>
            <a:pPr>
              <a:buClr>
                <a:srgbClr val="3E0808"/>
              </a:buClr>
            </a:pPr>
            <a:r>
              <a:rPr lang="ru-RU" sz="3100" dirty="0" smtClean="0">
                <a:solidFill>
                  <a:srgbClr val="3E0808"/>
                </a:solidFill>
              </a:rPr>
              <a:t>Доставка вовремя НЕ РАВНО безупречная транспортировка.</a:t>
            </a:r>
            <a:endParaRPr lang="ru-RU" sz="3100" dirty="0">
              <a:solidFill>
                <a:srgbClr val="3E0808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35608" y="2780928"/>
            <a:ext cx="7498080" cy="169316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0808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Раскладывайте процесс вглубь, чтобы можно было измерить каждую его составляющую часть (</a:t>
            </a: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OTDT &amp; OTDW)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3100" b="0" i="0" u="none" strike="noStrike" kern="1200" cap="none" spc="0" normalizeH="0" baseline="0" noProof="0" dirty="0">
              <a:ln>
                <a:noFill/>
              </a:ln>
              <a:solidFill>
                <a:srgbClr val="3E080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435608" y="4616152"/>
            <a:ext cx="7498080" cy="13331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0808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Тщательно выбирайте контролируемые единицы учета для </a:t>
            </a: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KPI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3100" b="0" i="0" u="none" strike="noStrike" kern="1200" cap="none" spc="0" normalizeH="0" baseline="0" noProof="0" dirty="0">
              <a:ln>
                <a:noFill/>
              </a:ln>
              <a:solidFill>
                <a:srgbClr val="3E080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6936" y="274638"/>
            <a:ext cx="8229600" cy="1138138"/>
          </a:xfrm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ru-RU" sz="3800" i="1" dirty="0" smtClean="0"/>
              <a:t>Что такое «доставка вовремя»</a:t>
            </a:r>
            <a:br>
              <a:rPr lang="ru-RU" sz="3800" i="1" dirty="0" smtClean="0"/>
            </a:br>
            <a:r>
              <a:rPr lang="ru-RU" sz="3800" i="1" dirty="0" smtClean="0"/>
              <a:t>и почему именно этот показатель?</a:t>
            </a:r>
            <a:endParaRPr lang="ru-RU" sz="3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545704"/>
            <a:ext cx="7530040" cy="4835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  <a:cs typeface="GreekS" pitchFamily="2" charset="0"/>
              </a:rPr>
              <a:t>7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 of logistic:</a:t>
            </a:r>
          </a:p>
          <a:p>
            <a:pPr>
              <a:buNone/>
            </a:pPr>
            <a:endParaRPr lang="en-US" sz="9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buClr>
                <a:srgbClr val="3E0808"/>
              </a:buClr>
              <a:buFont typeface="+mj-lt"/>
              <a:buAutoNum type="arabicPeriod"/>
            </a:pPr>
            <a:r>
              <a:rPr lang="en-US" sz="2800" i="1" dirty="0">
                <a:solidFill>
                  <a:schemeClr val="accent5">
                    <a:lumMod val="75000"/>
                  </a:schemeClr>
                </a:solidFill>
              </a:rPr>
              <a:t>Right </a:t>
            </a:r>
            <a:r>
              <a:rPr lang="en-US" sz="2800" i="1" dirty="0" smtClean="0">
                <a:solidFill>
                  <a:schemeClr val="accent5">
                    <a:lumMod val="75000"/>
                  </a:schemeClr>
                </a:solidFill>
              </a:rPr>
              <a:t>Product </a:t>
            </a:r>
            <a:r>
              <a:rPr lang="en-US" sz="2800" i="1" dirty="0" smtClean="0"/>
              <a:t>(</a:t>
            </a: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</a:rPr>
              <a:t>правильный продукт</a:t>
            </a:r>
            <a:r>
              <a:rPr lang="ru-RU" sz="2800" i="1" dirty="0" smtClean="0"/>
              <a:t>)</a:t>
            </a:r>
            <a:endParaRPr lang="en-US" sz="2800" i="1" dirty="0"/>
          </a:p>
          <a:p>
            <a:pPr marL="514350" indent="-514350">
              <a:buClr>
                <a:srgbClr val="3E0808"/>
              </a:buClr>
              <a:buFont typeface="+mj-lt"/>
              <a:buAutoNum type="arabicPeriod"/>
            </a:pPr>
            <a:r>
              <a:rPr lang="en-US" sz="2800" i="1" dirty="0">
                <a:solidFill>
                  <a:schemeClr val="accent5">
                    <a:lumMod val="75000"/>
                  </a:schemeClr>
                </a:solidFill>
              </a:rPr>
              <a:t>Right </a:t>
            </a:r>
            <a:r>
              <a:rPr lang="en-US" sz="2800" i="1" dirty="0" smtClean="0">
                <a:solidFill>
                  <a:schemeClr val="accent5">
                    <a:lumMod val="75000"/>
                  </a:schemeClr>
                </a:solidFill>
              </a:rPr>
              <a:t>Place</a:t>
            </a: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i="1" dirty="0" smtClean="0"/>
              <a:t>(</a:t>
            </a: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</a:rPr>
              <a:t>в правильное место</a:t>
            </a:r>
            <a:r>
              <a:rPr lang="ru-RU" sz="2800" i="1" dirty="0" smtClean="0"/>
              <a:t>)</a:t>
            </a:r>
            <a:endParaRPr lang="en-US" sz="2800" i="1" dirty="0"/>
          </a:p>
          <a:p>
            <a:pPr marL="514350" indent="-514350">
              <a:buClr>
                <a:srgbClr val="3E0808"/>
              </a:buClr>
              <a:buFont typeface="+mj-lt"/>
              <a:buAutoNum type="arabicPeriod"/>
            </a:pPr>
            <a:r>
              <a:rPr lang="en-US" sz="2800" i="1" dirty="0">
                <a:solidFill>
                  <a:schemeClr val="accent5">
                    <a:lumMod val="75000"/>
                  </a:schemeClr>
                </a:solidFill>
              </a:rPr>
              <a:t>Right </a:t>
            </a:r>
            <a:r>
              <a:rPr lang="en-US" sz="2800" i="1" dirty="0" smtClean="0">
                <a:solidFill>
                  <a:schemeClr val="accent5">
                    <a:lumMod val="75000"/>
                  </a:schemeClr>
                </a:solidFill>
              </a:rPr>
              <a:t>Price</a:t>
            </a: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i="1" dirty="0" smtClean="0"/>
              <a:t>(</a:t>
            </a: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</a:rPr>
              <a:t>с правильной стоимостью</a:t>
            </a:r>
            <a:r>
              <a:rPr lang="ru-RU" sz="2800" i="1" dirty="0" smtClean="0"/>
              <a:t>)</a:t>
            </a:r>
            <a:endParaRPr lang="en-US" sz="2800" i="1" dirty="0"/>
          </a:p>
          <a:p>
            <a:pPr marL="514350" indent="-514350">
              <a:buClr>
                <a:srgbClr val="3E0808"/>
              </a:buClr>
              <a:buFont typeface="+mj-lt"/>
              <a:buAutoNum type="arabicPeriod"/>
            </a:pPr>
            <a:r>
              <a:rPr lang="en-US" sz="2800" i="1" dirty="0">
                <a:solidFill>
                  <a:schemeClr val="accent5">
                    <a:lumMod val="75000"/>
                  </a:schemeClr>
                </a:solidFill>
              </a:rPr>
              <a:t>Right </a:t>
            </a:r>
            <a:r>
              <a:rPr lang="en-US" sz="2800" i="1" dirty="0" smtClean="0">
                <a:solidFill>
                  <a:schemeClr val="accent5">
                    <a:lumMod val="75000"/>
                  </a:schemeClr>
                </a:solidFill>
              </a:rPr>
              <a:t>Customer</a:t>
            </a: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i="1" dirty="0" smtClean="0"/>
              <a:t>(</a:t>
            </a: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</a:rPr>
              <a:t>правильному заказчику</a:t>
            </a:r>
            <a:r>
              <a:rPr lang="ru-RU" sz="2800" i="1" dirty="0" smtClean="0"/>
              <a:t>)</a:t>
            </a:r>
            <a:endParaRPr lang="en-US" sz="2800" i="1" dirty="0"/>
          </a:p>
          <a:p>
            <a:pPr marL="514350" indent="-514350">
              <a:buClr>
                <a:srgbClr val="3E0808"/>
              </a:buClr>
              <a:buFont typeface="+mj-lt"/>
              <a:buAutoNum type="arabicPeriod"/>
            </a:pPr>
            <a:r>
              <a:rPr lang="en-US" sz="2800" i="1" dirty="0">
                <a:solidFill>
                  <a:schemeClr val="accent5">
                    <a:lumMod val="75000"/>
                  </a:schemeClr>
                </a:solidFill>
              </a:rPr>
              <a:t>Right </a:t>
            </a:r>
            <a:r>
              <a:rPr lang="en-US" sz="2800" i="1" dirty="0" smtClean="0">
                <a:solidFill>
                  <a:schemeClr val="accent5">
                    <a:lumMod val="75000"/>
                  </a:schemeClr>
                </a:solidFill>
              </a:rPr>
              <a:t>Condition</a:t>
            </a: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i="1" dirty="0" smtClean="0"/>
              <a:t>(</a:t>
            </a: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</a:rPr>
              <a:t>в правильном состоянии</a:t>
            </a:r>
            <a:r>
              <a:rPr lang="ru-RU" sz="2800" i="1" dirty="0" smtClean="0"/>
              <a:t>)</a:t>
            </a:r>
            <a:endParaRPr lang="en-US" sz="2800" i="1" dirty="0"/>
          </a:p>
          <a:p>
            <a:pPr marL="514350" indent="-514350">
              <a:buClr>
                <a:srgbClr val="3E0808"/>
              </a:buClr>
              <a:buFont typeface="+mj-lt"/>
              <a:buAutoNum type="arabicPeriod"/>
            </a:pPr>
            <a:r>
              <a:rPr lang="en-US" sz="2800" i="1" dirty="0">
                <a:solidFill>
                  <a:schemeClr val="accent5">
                    <a:lumMod val="75000"/>
                  </a:schemeClr>
                </a:solidFill>
              </a:rPr>
              <a:t>Right </a:t>
            </a:r>
            <a:r>
              <a:rPr lang="en-US" sz="2800" i="1" dirty="0" smtClean="0">
                <a:solidFill>
                  <a:schemeClr val="accent5">
                    <a:lumMod val="75000"/>
                  </a:schemeClr>
                </a:solidFill>
              </a:rPr>
              <a:t>Time</a:t>
            </a: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i="1" dirty="0" smtClean="0"/>
              <a:t>(</a:t>
            </a: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</a:rPr>
              <a:t>в правильное время</a:t>
            </a:r>
            <a:r>
              <a:rPr lang="ru-RU" sz="2800" i="1" dirty="0" smtClean="0"/>
              <a:t>)</a:t>
            </a:r>
            <a:endParaRPr lang="en-US" sz="2800" i="1" dirty="0"/>
          </a:p>
          <a:p>
            <a:pPr marL="514350" indent="-514350">
              <a:buClr>
                <a:srgbClr val="3E0808"/>
              </a:buClr>
              <a:buFont typeface="+mj-lt"/>
              <a:buAutoNum type="arabicPeriod"/>
            </a:pPr>
            <a:r>
              <a:rPr lang="en-US" sz="2800" i="1" dirty="0">
                <a:solidFill>
                  <a:schemeClr val="accent5">
                    <a:lumMod val="75000"/>
                  </a:schemeClr>
                </a:solidFill>
              </a:rPr>
              <a:t>Right </a:t>
            </a:r>
            <a:r>
              <a:rPr lang="en-US" sz="2800" i="1" dirty="0" smtClean="0">
                <a:solidFill>
                  <a:schemeClr val="accent5">
                    <a:lumMod val="75000"/>
                  </a:schemeClr>
                </a:solidFill>
              </a:rPr>
              <a:t>Quantity</a:t>
            </a: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i="1" dirty="0" smtClean="0"/>
              <a:t>(</a:t>
            </a: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</a:rPr>
              <a:t>в правильном количестве</a:t>
            </a:r>
            <a:r>
              <a:rPr lang="ru-RU" sz="2800" i="1" dirty="0" smtClean="0"/>
              <a:t>)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807840"/>
            <a:ext cx="7458032" cy="829072"/>
          </a:xfrm>
        </p:spPr>
        <p:txBody>
          <a:bodyPr/>
          <a:lstStyle/>
          <a:p>
            <a:pPr>
              <a:buClr>
                <a:srgbClr val="3E0808"/>
              </a:buClr>
              <a:buNone/>
            </a:pPr>
            <a:r>
              <a:rPr lang="en-US" i="1" dirty="0" smtClean="0">
                <a:solidFill>
                  <a:srgbClr val="3E0808"/>
                </a:solidFill>
              </a:rPr>
              <a:t>Right Time</a:t>
            </a:r>
            <a:r>
              <a:rPr lang="ru-RU" i="1" dirty="0" smtClean="0">
                <a:solidFill>
                  <a:srgbClr val="3E0808"/>
                </a:solidFill>
              </a:rPr>
              <a:t> </a:t>
            </a:r>
            <a:r>
              <a:rPr lang="ru-RU" i="1" dirty="0" smtClean="0"/>
              <a:t>(</a:t>
            </a:r>
            <a:r>
              <a:rPr lang="ru-RU" i="1" dirty="0" smtClean="0">
                <a:solidFill>
                  <a:srgbClr val="3E0808"/>
                </a:solidFill>
              </a:rPr>
              <a:t>в нужное время</a:t>
            </a:r>
            <a:r>
              <a:rPr lang="ru-RU" i="1" dirty="0" smtClean="0"/>
              <a:t>)</a:t>
            </a:r>
            <a:endParaRPr lang="ru-RU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39753" y="2616320"/>
          <a:ext cx="5040560" cy="1676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4" imgW="761760" imgH="393480" progId="Equation.3">
                  <p:embed/>
                </p:oleObj>
              </mc:Choice>
              <mc:Fallback>
                <p:oleObj name="Equation" r:id="rId4" imgW="7617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3" y="2616320"/>
                        <a:ext cx="5040560" cy="16767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4747791"/>
            <a:ext cx="784887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E0808"/>
                </a:solidFill>
              </a:rPr>
              <a:t>PO </a:t>
            </a:r>
            <a:r>
              <a:rPr lang="ru-RU" sz="2400" dirty="0" smtClean="0">
                <a:solidFill>
                  <a:srgbClr val="3E0808"/>
                </a:solidFill>
              </a:rPr>
              <a:t> </a:t>
            </a:r>
            <a:r>
              <a:rPr lang="en-US" sz="2400" dirty="0" smtClean="0">
                <a:solidFill>
                  <a:srgbClr val="3E0808"/>
                </a:solidFill>
              </a:rPr>
              <a:t>– </a:t>
            </a:r>
            <a:r>
              <a:rPr lang="ru-RU" sz="2400" dirty="0" smtClean="0">
                <a:solidFill>
                  <a:srgbClr val="3E0808"/>
                </a:solidFill>
              </a:rPr>
              <a:t> </a:t>
            </a:r>
            <a:r>
              <a:rPr lang="en-US" sz="2400" dirty="0" smtClean="0">
                <a:solidFill>
                  <a:srgbClr val="3E0808"/>
                </a:solidFill>
              </a:rPr>
              <a:t>Placed orders (</a:t>
            </a:r>
            <a:r>
              <a:rPr lang="ru-RU" sz="2400" dirty="0" smtClean="0">
                <a:solidFill>
                  <a:srgbClr val="3E0808"/>
                </a:solidFill>
              </a:rPr>
              <a:t>размещенные заказы)</a:t>
            </a:r>
          </a:p>
          <a:p>
            <a:pPr>
              <a:lnSpc>
                <a:spcPts val="2600"/>
              </a:lnSpc>
            </a:pPr>
            <a:r>
              <a:rPr lang="en-US" sz="2400" dirty="0" smtClean="0">
                <a:solidFill>
                  <a:srgbClr val="3E0808"/>
                </a:solidFill>
              </a:rPr>
              <a:t>DO </a:t>
            </a:r>
            <a:r>
              <a:rPr lang="ru-RU" sz="2400" dirty="0" smtClean="0">
                <a:solidFill>
                  <a:srgbClr val="3E0808"/>
                </a:solidFill>
              </a:rPr>
              <a:t> </a:t>
            </a:r>
            <a:r>
              <a:rPr lang="en-US" sz="2400" dirty="0" smtClean="0">
                <a:solidFill>
                  <a:srgbClr val="3E0808"/>
                </a:solidFill>
              </a:rPr>
              <a:t>– </a:t>
            </a:r>
            <a:r>
              <a:rPr lang="ru-RU" sz="2400" dirty="0" smtClean="0">
                <a:solidFill>
                  <a:srgbClr val="3E0808"/>
                </a:solidFill>
              </a:rPr>
              <a:t> </a:t>
            </a:r>
            <a:r>
              <a:rPr lang="en-US" sz="2400" dirty="0" smtClean="0">
                <a:solidFill>
                  <a:srgbClr val="3E0808"/>
                </a:solidFill>
              </a:rPr>
              <a:t>On-Time Delivered orders (</a:t>
            </a:r>
            <a:r>
              <a:rPr lang="ru-RU" sz="2400" dirty="0" smtClean="0">
                <a:solidFill>
                  <a:srgbClr val="3E0808"/>
                </a:solidFill>
              </a:rPr>
              <a:t>заказы, доставленные </a:t>
            </a:r>
          </a:p>
          <a:p>
            <a:pPr>
              <a:lnSpc>
                <a:spcPts val="2600"/>
              </a:lnSpc>
            </a:pPr>
            <a:r>
              <a:rPr lang="ru-RU" sz="2400" dirty="0" smtClean="0">
                <a:solidFill>
                  <a:srgbClr val="3E0808"/>
                </a:solidFill>
              </a:rPr>
              <a:t>               вовремя)</a:t>
            </a:r>
            <a:endParaRPr lang="ru-RU" sz="2400" dirty="0">
              <a:solidFill>
                <a:srgbClr val="3E0808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166936" y="274638"/>
            <a:ext cx="8229600" cy="1138138"/>
          </a:xfrm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ru-RU" sz="3800" i="1" dirty="0" smtClean="0"/>
              <a:t>Что такое «доставка вовремя»</a:t>
            </a:r>
            <a:br>
              <a:rPr lang="ru-RU" sz="3800" i="1" dirty="0" smtClean="0"/>
            </a:br>
            <a:r>
              <a:rPr lang="ru-RU" sz="3800" i="1" dirty="0" smtClean="0"/>
              <a:t>и почему именно этот показатель?</a:t>
            </a:r>
            <a:endParaRPr lang="ru-RU" sz="38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98080" cy="1143000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ru-RU" sz="3800" i="1" dirty="0" smtClean="0"/>
              <a:t>«Доставка вовремя»</a:t>
            </a:r>
            <a:br>
              <a:rPr lang="ru-RU" sz="3800" i="1" dirty="0" smtClean="0"/>
            </a:br>
            <a:r>
              <a:rPr lang="ru-RU" sz="3800" i="1" dirty="0" smtClean="0"/>
              <a:t>с точки зрения продавца:</a:t>
            </a:r>
            <a:endParaRPr lang="ru-RU" sz="3800" i="1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</p:nvPr>
        </p:nvGraphicFramePr>
        <p:xfrm>
          <a:off x="1416786" y="2551345"/>
          <a:ext cx="1859070" cy="3075691"/>
        </p:xfrm>
        <a:graphic>
          <a:graphicData uri="http://schemas.openxmlformats.org/drawingml/2006/table">
            <a:tbl>
              <a:tblPr/>
              <a:tblGrid>
                <a:gridCol w="1859070"/>
              </a:tblGrid>
              <a:tr h="1397193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Планируемая</a:t>
                      </a:r>
                      <a:r>
                        <a:rPr lang="ru-RU" i="1" baseline="0" dirty="0" smtClean="0"/>
                        <a:t> дата поступления клиенту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Date A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2651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Состав заказа:</a:t>
                      </a:r>
                    </a:p>
                    <a:p>
                      <a:pPr marL="342900" indent="-342900" algn="ctr">
                        <a:buFont typeface="+mj-lt"/>
                        <a:buAutoNum type="arabicPeriod"/>
                      </a:pPr>
                      <a:r>
                        <a:rPr lang="en-US" i="1" dirty="0" smtClean="0"/>
                        <a:t>Ref A</a:t>
                      </a:r>
                      <a:r>
                        <a:rPr lang="en-US" i="1" baseline="0" dirty="0" smtClean="0"/>
                        <a:t> = 10</a:t>
                      </a:r>
                      <a:endParaRPr lang="en-US" i="1" dirty="0" smtClean="0"/>
                    </a:p>
                    <a:p>
                      <a:pPr marL="342900" indent="-342900" algn="ctr">
                        <a:buFont typeface="+mj-lt"/>
                        <a:buAutoNum type="arabicPeriod"/>
                      </a:pPr>
                      <a:r>
                        <a:rPr lang="en-US" i="1" dirty="0" smtClean="0"/>
                        <a:t>Ref B = 20</a:t>
                      </a:r>
                    </a:p>
                    <a:p>
                      <a:pPr marL="342900" indent="-342900" algn="ctr">
                        <a:buFont typeface="+mj-lt"/>
                        <a:buAutoNum type="arabicPeriod"/>
                      </a:pPr>
                      <a:r>
                        <a:rPr lang="en-US" i="1" dirty="0" smtClean="0"/>
                        <a:t>Ref C = 5</a:t>
                      </a:r>
                    </a:p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i="1" dirty="0" smtClean="0">
                          <a:solidFill>
                            <a:srgbClr val="FF0000"/>
                          </a:solidFill>
                        </a:rPr>
                        <a:t>Order A</a:t>
                      </a:r>
                      <a:endParaRPr lang="ru-RU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3419872" y="4077072"/>
            <a:ext cx="3096344" cy="0"/>
          </a:xfrm>
          <a:prstGeom prst="straightConnector1">
            <a:avLst/>
          </a:prstGeom>
          <a:ln w="444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55976" y="332894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Какая-то логистика…</a:t>
            </a:r>
            <a:endParaRPr lang="ru-RU" dirty="0"/>
          </a:p>
        </p:txBody>
      </p:sp>
      <p:graphicFrame>
        <p:nvGraphicFramePr>
          <p:cNvPr id="15" name="Content Placeholder 12"/>
          <p:cNvGraphicFramePr>
            <a:graphicFrameLocks/>
          </p:cNvGraphicFramePr>
          <p:nvPr/>
        </p:nvGraphicFramePr>
        <p:xfrm>
          <a:off x="6660232" y="2608861"/>
          <a:ext cx="1859070" cy="3052387"/>
        </p:xfrm>
        <a:graphic>
          <a:graphicData uri="http://schemas.openxmlformats.org/drawingml/2006/table">
            <a:tbl>
              <a:tblPr/>
              <a:tblGrid>
                <a:gridCol w="1859070"/>
              </a:tblGrid>
              <a:tr h="1434988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Фактическая</a:t>
                      </a:r>
                      <a:r>
                        <a:rPr lang="ru-RU" i="1" baseline="0" dirty="0" smtClean="0"/>
                        <a:t> дата поступления клиенту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Date B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347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Состав заказа:</a:t>
                      </a:r>
                    </a:p>
                    <a:p>
                      <a:pPr marL="342900" indent="-342900" algn="ctr">
                        <a:buFont typeface="+mj-lt"/>
                        <a:buAutoNum type="arabicPeriod"/>
                      </a:pPr>
                      <a:r>
                        <a:rPr lang="en-US" i="1" dirty="0" smtClean="0"/>
                        <a:t>Ref A</a:t>
                      </a:r>
                      <a:r>
                        <a:rPr lang="en-US" i="1" baseline="0" dirty="0" smtClean="0"/>
                        <a:t> = 10</a:t>
                      </a:r>
                      <a:endParaRPr lang="en-US" i="1" dirty="0" smtClean="0"/>
                    </a:p>
                    <a:p>
                      <a:pPr marL="342900" indent="-342900" algn="ctr">
                        <a:buFont typeface="+mj-lt"/>
                        <a:buAutoNum type="arabicPeriod"/>
                      </a:pPr>
                      <a:r>
                        <a:rPr lang="en-US" i="1" dirty="0" smtClean="0"/>
                        <a:t>Ref B = 20</a:t>
                      </a:r>
                    </a:p>
                    <a:p>
                      <a:pPr marL="342900" indent="-342900" algn="ctr">
                        <a:buFont typeface="+mj-lt"/>
                        <a:buAutoNum type="arabicPeriod"/>
                      </a:pPr>
                      <a:r>
                        <a:rPr lang="en-US" i="1" dirty="0" smtClean="0"/>
                        <a:t>Ref C = 5</a:t>
                      </a:r>
                    </a:p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i="1" dirty="0" smtClean="0">
                          <a:solidFill>
                            <a:srgbClr val="FF0000"/>
                          </a:solidFill>
                        </a:rPr>
                        <a:t>Order B</a:t>
                      </a:r>
                      <a:endParaRPr lang="ru-RU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547664" y="188878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Оформление заявки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660232" y="196078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Доставка товара клиенту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51856"/>
            <a:ext cx="7498080" cy="1333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3E0808"/>
                </a:solidFill>
              </a:rPr>
              <a:t>Чаще всего, если</a:t>
            </a:r>
          </a:p>
          <a:p>
            <a:pPr algn="ctr">
              <a:buNone/>
            </a:pPr>
            <a:r>
              <a:rPr lang="en-US" sz="3600" b="1" dirty="0" smtClean="0">
                <a:solidFill>
                  <a:srgbClr val="92D050"/>
                </a:solidFill>
              </a:rPr>
              <a:t>Date A = Date B</a:t>
            </a:r>
            <a:endParaRPr lang="ru-RU" sz="3600" b="1" dirty="0">
              <a:solidFill>
                <a:srgbClr val="92D05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98080" cy="1143000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ru-RU" sz="3800" i="1" dirty="0" smtClean="0"/>
              <a:t>«Доставка вовремя»</a:t>
            </a:r>
            <a:br>
              <a:rPr lang="ru-RU" sz="3800" i="1" dirty="0" smtClean="0"/>
            </a:br>
            <a:r>
              <a:rPr lang="ru-RU" sz="3800" i="1" dirty="0" smtClean="0"/>
              <a:t>с точки зрения продавца:</a:t>
            </a:r>
            <a:endParaRPr lang="ru-RU" sz="3800" i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38416" y="3140968"/>
            <a:ext cx="7498080" cy="12611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</a:t>
            </a: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«Заказ доставлен вовремя»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3E080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610424" y="4509120"/>
            <a:ext cx="7498080" cy="1549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иначе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«Во всем виноват транспорт!».</a:t>
            </a: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6" grpId="0" build="allAtOnce"/>
      <p:bldP spid="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268760"/>
            <a:ext cx="7956376" cy="5040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3E0808"/>
                </a:solidFill>
              </a:rPr>
              <a:t>Доставка - это не только транспортировка:</a:t>
            </a:r>
            <a:endParaRPr lang="ru-RU" sz="2200" dirty="0">
              <a:solidFill>
                <a:srgbClr val="3E0808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98080" cy="1143000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ru-RU" sz="3800" i="1" dirty="0" smtClean="0"/>
              <a:t>«Доставка вовремя»</a:t>
            </a:r>
            <a:br>
              <a:rPr lang="ru-RU" sz="3800" i="1" dirty="0" smtClean="0"/>
            </a:br>
            <a:r>
              <a:rPr lang="ru-RU" sz="3800" i="1" dirty="0" smtClean="0"/>
              <a:t>с точки зрения логиста:</a:t>
            </a:r>
            <a:endParaRPr lang="ru-RU" sz="3800" i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15616" y="1772816"/>
            <a:ext cx="7956376" cy="45365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0808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своевременное прибытие транспорта с заказом к клиенту (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Transportation)</a:t>
            </a: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0808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своевременное убытие транспорта со склада поставщика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(Transportation)</a:t>
            </a: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0808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своевременная готовность заказа к отгрузке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(Warehouse)</a:t>
            </a: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0808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наличие необходимых материалов на стоке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(Material Management)</a:t>
            </a: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0808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наличие необходимых материалов в предназначенных местах хранения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(Inventory Management)</a:t>
            </a: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0808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своевременное размещение материалов в предназначенные места хранения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(Warehouse </a:t>
            </a:r>
            <a:r>
              <a:rPr kumimoji="0" lang="en-US" sz="2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putaway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endParaRPr kumimoji="0" lang="en-US" sz="2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E0808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своевременная поставка (закуп) материалов (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Purchasing) </a:t>
            </a: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8028384" cy="1143000"/>
          </a:xfrm>
        </p:spPr>
        <p:txBody>
          <a:bodyPr>
            <a:noAutofit/>
          </a:bodyPr>
          <a:lstStyle/>
          <a:p>
            <a:pPr>
              <a:lnSpc>
                <a:spcPts val="3800"/>
              </a:lnSpc>
            </a:pPr>
            <a:r>
              <a:rPr lang="ru-RU" sz="3800" i="1" dirty="0" smtClean="0"/>
              <a:t>Транспортная составляющая </a:t>
            </a:r>
            <a:r>
              <a:rPr lang="en-US" sz="3800" i="1" dirty="0" smtClean="0"/>
              <a:t>OTD</a:t>
            </a:r>
            <a:r>
              <a:rPr lang="ru-RU" sz="3800" i="1" dirty="0" smtClean="0"/>
              <a:t> (</a:t>
            </a:r>
            <a:r>
              <a:rPr lang="en-US" sz="3800" i="1" dirty="0" smtClean="0"/>
              <a:t>On Time Delivery Transportation)</a:t>
            </a:r>
            <a:endParaRPr lang="ru-RU" sz="3800" i="1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2289175" y="1988716"/>
          <a:ext cx="5128808" cy="1728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4" imgW="1168200" imgH="393480" progId="Equation.3">
                  <p:embed/>
                </p:oleObj>
              </mc:Choice>
              <mc:Fallback>
                <p:oleObj name="Equation" r:id="rId4" imgW="1168200" imgH="39348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75" y="1988716"/>
                        <a:ext cx="5128808" cy="1728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4226312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3E0808"/>
                </a:solidFill>
              </a:rPr>
              <a:t>WRO</a:t>
            </a:r>
            <a:r>
              <a:rPr lang="en-US" sz="2400" i="1" dirty="0" smtClean="0">
                <a:solidFill>
                  <a:srgbClr val="3E0808"/>
                </a:solidFill>
              </a:rPr>
              <a:t> </a:t>
            </a:r>
            <a:r>
              <a:rPr lang="ru-RU" sz="2400" i="1" dirty="0" smtClean="0">
                <a:solidFill>
                  <a:srgbClr val="3E0808"/>
                </a:solidFill>
              </a:rPr>
              <a:t> </a:t>
            </a:r>
            <a:r>
              <a:rPr lang="en-US" sz="2400" i="1" dirty="0" smtClean="0">
                <a:solidFill>
                  <a:srgbClr val="3E0808"/>
                </a:solidFill>
              </a:rPr>
              <a:t>– </a:t>
            </a:r>
            <a:r>
              <a:rPr lang="ru-RU" sz="2400" i="1" dirty="0" smtClean="0">
                <a:solidFill>
                  <a:srgbClr val="3E0808"/>
                </a:solidFill>
              </a:rPr>
              <a:t> </a:t>
            </a:r>
            <a:r>
              <a:rPr lang="en-US" sz="2400" i="1" dirty="0" smtClean="0">
                <a:solidFill>
                  <a:srgbClr val="3E0808"/>
                </a:solidFill>
              </a:rPr>
              <a:t>Warehouse ready orders</a:t>
            </a:r>
            <a:endParaRPr lang="ru-RU" sz="2400" i="1" dirty="0" smtClean="0">
              <a:solidFill>
                <a:srgbClr val="3E0808"/>
              </a:solidFill>
            </a:endParaRPr>
          </a:p>
          <a:p>
            <a:r>
              <a:rPr lang="ru-RU" sz="2400" i="1" dirty="0" smtClean="0">
                <a:solidFill>
                  <a:srgbClr val="3E0808"/>
                </a:solidFill>
              </a:rPr>
              <a:t>                   (заказы, подготовленные складом к отгрузке)</a:t>
            </a:r>
            <a:endParaRPr lang="en-US" sz="2400" i="1" dirty="0" smtClean="0">
              <a:solidFill>
                <a:srgbClr val="3E0808"/>
              </a:solidFill>
            </a:endParaRPr>
          </a:p>
          <a:p>
            <a:r>
              <a:rPr lang="en-US" sz="2400" b="1" i="1" dirty="0" err="1" smtClean="0">
                <a:solidFill>
                  <a:srgbClr val="3E0808"/>
                </a:solidFill>
              </a:rPr>
              <a:t>OTDwro</a:t>
            </a:r>
            <a:r>
              <a:rPr lang="en-US" sz="2400" i="1" dirty="0" smtClean="0">
                <a:solidFill>
                  <a:srgbClr val="3E0808"/>
                </a:solidFill>
              </a:rPr>
              <a:t> </a:t>
            </a:r>
            <a:r>
              <a:rPr lang="ru-RU" sz="2400" i="1" dirty="0" smtClean="0">
                <a:solidFill>
                  <a:srgbClr val="3E0808"/>
                </a:solidFill>
              </a:rPr>
              <a:t> </a:t>
            </a:r>
            <a:r>
              <a:rPr lang="en-US" sz="2400" i="1" dirty="0" smtClean="0">
                <a:solidFill>
                  <a:srgbClr val="3E0808"/>
                </a:solidFill>
              </a:rPr>
              <a:t>–</a:t>
            </a:r>
            <a:r>
              <a:rPr lang="ru-RU" sz="2400" i="1" dirty="0" smtClean="0">
                <a:solidFill>
                  <a:srgbClr val="3E0808"/>
                </a:solidFill>
              </a:rPr>
              <a:t> </a:t>
            </a:r>
            <a:r>
              <a:rPr lang="en-US" sz="2400" i="1" dirty="0" smtClean="0">
                <a:solidFill>
                  <a:srgbClr val="3E0808"/>
                </a:solidFill>
              </a:rPr>
              <a:t> On time delivered WRO</a:t>
            </a:r>
          </a:p>
          <a:p>
            <a:r>
              <a:rPr lang="ru-RU" sz="2400" i="1" dirty="0" smtClean="0">
                <a:solidFill>
                  <a:srgbClr val="3E0808"/>
                </a:solidFill>
              </a:rPr>
              <a:t>                   </a:t>
            </a:r>
            <a:r>
              <a:rPr lang="en-US" sz="2400" i="1" dirty="0" smtClean="0">
                <a:solidFill>
                  <a:srgbClr val="3E0808"/>
                </a:solidFill>
              </a:rPr>
              <a:t>(</a:t>
            </a:r>
            <a:r>
              <a:rPr lang="ru-RU" sz="2400" i="1" dirty="0" smtClean="0">
                <a:solidFill>
                  <a:srgbClr val="3E0808"/>
                </a:solidFill>
              </a:rPr>
              <a:t>своевременно доставленные клиенту заказы </a:t>
            </a:r>
          </a:p>
          <a:p>
            <a:r>
              <a:rPr lang="ru-RU" sz="2400" i="1" dirty="0" smtClean="0">
                <a:solidFill>
                  <a:srgbClr val="3E0808"/>
                </a:solidFill>
              </a:rPr>
              <a:t>                    из числа, подготовленных складом)</a:t>
            </a:r>
          </a:p>
          <a:p>
            <a:endParaRPr lang="ru-RU" sz="2400" i="1" dirty="0">
              <a:solidFill>
                <a:srgbClr val="3E08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Autofit/>
          </a:bodyPr>
          <a:lstStyle/>
          <a:p>
            <a:pPr>
              <a:lnSpc>
                <a:spcPts val="3800"/>
              </a:lnSpc>
            </a:pPr>
            <a:r>
              <a:rPr lang="ru-RU" sz="3800" i="1" dirty="0" smtClean="0"/>
              <a:t>Складская составляющая </a:t>
            </a:r>
            <a:r>
              <a:rPr lang="en-US" sz="3800" i="1" dirty="0" smtClean="0"/>
              <a:t>OTD </a:t>
            </a:r>
            <a:br>
              <a:rPr lang="en-US" sz="3800" i="1" dirty="0" smtClean="0"/>
            </a:br>
            <a:r>
              <a:rPr lang="en-US" sz="3800" i="1" dirty="0" smtClean="0"/>
              <a:t>(On Time Delivery Warehouse)</a:t>
            </a:r>
            <a:endParaRPr lang="ru-RU" sz="3800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2627784" y="2038751"/>
          <a:ext cx="4404642" cy="1750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4" imgW="990360" imgH="393480" progId="Equation.3">
                  <p:embed/>
                </p:oleObj>
              </mc:Choice>
              <mc:Fallback>
                <p:oleObj name="Equation" r:id="rId4" imgW="990360" imgH="39348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038751"/>
                        <a:ext cx="4404642" cy="1750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624" y="4307612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3E0808"/>
                </a:solidFill>
              </a:rPr>
              <a:t>WRO</a:t>
            </a:r>
            <a:r>
              <a:rPr lang="en-US" sz="2400" i="1" dirty="0" smtClean="0">
                <a:solidFill>
                  <a:srgbClr val="3E0808"/>
                </a:solidFill>
              </a:rPr>
              <a:t> </a:t>
            </a:r>
            <a:r>
              <a:rPr lang="ru-RU" sz="2400" i="1" dirty="0" smtClean="0">
                <a:solidFill>
                  <a:srgbClr val="3E0808"/>
                </a:solidFill>
              </a:rPr>
              <a:t> </a:t>
            </a:r>
            <a:r>
              <a:rPr lang="en-US" sz="2400" i="1" dirty="0" smtClean="0">
                <a:solidFill>
                  <a:srgbClr val="3E0808"/>
                </a:solidFill>
              </a:rPr>
              <a:t>– </a:t>
            </a:r>
            <a:r>
              <a:rPr lang="ru-RU" sz="2400" i="1" dirty="0" smtClean="0">
                <a:solidFill>
                  <a:srgbClr val="3E0808"/>
                </a:solidFill>
              </a:rPr>
              <a:t> </a:t>
            </a:r>
            <a:r>
              <a:rPr lang="en-US" sz="2400" i="1" dirty="0" smtClean="0">
                <a:solidFill>
                  <a:srgbClr val="3E0808"/>
                </a:solidFill>
              </a:rPr>
              <a:t>Warehouse ready orders</a:t>
            </a:r>
            <a:r>
              <a:rPr lang="ru-RU" sz="2400" i="1" dirty="0" smtClean="0">
                <a:solidFill>
                  <a:srgbClr val="3E0808"/>
                </a:solidFill>
              </a:rPr>
              <a:t> (заказы, своевременно </a:t>
            </a:r>
          </a:p>
          <a:p>
            <a:r>
              <a:rPr lang="ru-RU" sz="2400" i="1" dirty="0" smtClean="0">
                <a:solidFill>
                  <a:srgbClr val="3E0808"/>
                </a:solidFill>
              </a:rPr>
              <a:t>                    подготовленные складом к отгрузке )</a:t>
            </a:r>
            <a:endParaRPr lang="en-US" sz="2400" i="1" dirty="0" smtClean="0">
              <a:solidFill>
                <a:srgbClr val="3E0808"/>
              </a:solidFill>
            </a:endParaRPr>
          </a:p>
          <a:p>
            <a:r>
              <a:rPr lang="en-US" sz="2400" b="1" i="1" dirty="0" smtClean="0">
                <a:solidFill>
                  <a:srgbClr val="3E0808"/>
                </a:solidFill>
              </a:rPr>
              <a:t>WPO</a:t>
            </a:r>
            <a:r>
              <a:rPr lang="ru-RU" sz="2400" b="1" i="1" dirty="0" smtClean="0">
                <a:solidFill>
                  <a:srgbClr val="3E0808"/>
                </a:solidFill>
              </a:rPr>
              <a:t> </a:t>
            </a:r>
            <a:r>
              <a:rPr lang="en-US" sz="2400" i="1" dirty="0" smtClean="0">
                <a:solidFill>
                  <a:srgbClr val="3E0808"/>
                </a:solidFill>
              </a:rPr>
              <a:t> – </a:t>
            </a:r>
            <a:r>
              <a:rPr lang="ru-RU" sz="2400" i="1" dirty="0" smtClean="0">
                <a:solidFill>
                  <a:srgbClr val="3E0808"/>
                </a:solidFill>
              </a:rPr>
              <a:t> </a:t>
            </a:r>
            <a:r>
              <a:rPr lang="en-US" sz="2400" i="1" dirty="0" smtClean="0">
                <a:solidFill>
                  <a:srgbClr val="3E0808"/>
                </a:solidFill>
              </a:rPr>
              <a:t>Warehouse Placed Orders</a:t>
            </a:r>
            <a:r>
              <a:rPr lang="ru-RU" sz="2400" i="1" dirty="0" smtClean="0">
                <a:solidFill>
                  <a:srgbClr val="3E0808"/>
                </a:solidFill>
              </a:rPr>
              <a:t> (заказы,</a:t>
            </a:r>
          </a:p>
          <a:p>
            <a:r>
              <a:rPr lang="ru-RU" sz="2400" i="1" dirty="0" smtClean="0">
                <a:solidFill>
                  <a:srgbClr val="3E0808"/>
                </a:solidFill>
              </a:rPr>
              <a:t>                   поступившие на склад </a:t>
            </a:r>
            <a:r>
              <a:rPr lang="en-US" sz="2400" i="1" dirty="0" smtClean="0">
                <a:solidFill>
                  <a:srgbClr val="3E0808"/>
                </a:solidFill>
              </a:rPr>
              <a:t>)</a:t>
            </a:r>
            <a:endParaRPr lang="ru-RU" sz="2400" i="1" dirty="0">
              <a:solidFill>
                <a:srgbClr val="3E08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498080" cy="1143000"/>
          </a:xfrm>
        </p:spPr>
        <p:txBody>
          <a:bodyPr>
            <a:normAutofit/>
          </a:bodyPr>
          <a:lstStyle/>
          <a:p>
            <a:r>
              <a:rPr lang="ru-RU" sz="3800" i="1" dirty="0" smtClean="0"/>
              <a:t>Что влияет на </a:t>
            </a:r>
            <a:r>
              <a:rPr lang="en-US" sz="3800" i="1" dirty="0" smtClean="0"/>
              <a:t>OTDW?</a:t>
            </a:r>
            <a:endParaRPr lang="ru-RU" sz="3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508720"/>
            <a:ext cx="7498080" cy="10561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3E0808"/>
                </a:solidFill>
              </a:rPr>
              <a:t>1. Невыполнение складом сменного задания.</a:t>
            </a:r>
            <a:endParaRPr lang="ru-RU" sz="2600" dirty="0">
              <a:solidFill>
                <a:srgbClr val="3E0808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15616" y="2588840"/>
            <a:ext cx="7498080" cy="37924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«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Вычерки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 - отсутствие товара в месте хранения: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 smtClean="0">
              <a:ln>
                <a:noFill/>
              </a:ln>
              <a:solidFill>
                <a:srgbClr val="3E080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ошибки при подборе;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ошибки при приемке;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ошибки при инвентаризации;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ошибки учетной системы;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E08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злой умысел.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rgbClr val="3E080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281</TotalTime>
  <Words>1481</Words>
  <Application>Microsoft Office PowerPoint</Application>
  <PresentationFormat>Экран (4:3)</PresentationFormat>
  <Paragraphs>111</Paragraphs>
  <Slides>12</Slides>
  <Notes>11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Arial Black</vt:lpstr>
      <vt:lpstr>Calibri</vt:lpstr>
      <vt:lpstr>Corbel</vt:lpstr>
      <vt:lpstr>Gill Sans MT</vt:lpstr>
      <vt:lpstr>GreekS</vt:lpstr>
      <vt:lpstr>Verdana</vt:lpstr>
      <vt:lpstr>Wingdings</vt:lpstr>
      <vt:lpstr>Wingdings 2</vt:lpstr>
      <vt:lpstr>Solstice</vt:lpstr>
      <vt:lpstr>Equation</vt:lpstr>
      <vt:lpstr>Комплексный показатель  «Доставка вовремя»</vt:lpstr>
      <vt:lpstr>Что такое «доставка вовремя» и почему именно этот показатель?</vt:lpstr>
      <vt:lpstr>Что такое «доставка вовремя» и почему именно этот показатель?</vt:lpstr>
      <vt:lpstr>«Доставка вовремя» с точки зрения продавца:</vt:lpstr>
      <vt:lpstr>«Доставка вовремя» с точки зрения продавца:</vt:lpstr>
      <vt:lpstr>«Доставка вовремя» с точки зрения логиста:</vt:lpstr>
      <vt:lpstr>Транспортная составляющая OTD (On Time Delivery Transportation)</vt:lpstr>
      <vt:lpstr>Складская составляющая OTD  (On Time Delivery Warehouse)</vt:lpstr>
      <vt:lpstr>Что влияет на OTDW?</vt:lpstr>
      <vt:lpstr>«Доставка вовремя» с точки зрения клиента:</vt:lpstr>
      <vt:lpstr>Несколько слов об единицах измерения</vt:lpstr>
      <vt:lpstr>Выводы:</vt:lpstr>
    </vt:vector>
  </TitlesOfParts>
  <Company>Schneider Electric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Комплексный показатель  «Доставка во время»</dc:title>
  <dc:creator>SESA248968</dc:creator>
  <cp:lastModifiedBy>User</cp:lastModifiedBy>
  <cp:revision>37</cp:revision>
  <dcterms:created xsi:type="dcterms:W3CDTF">2014-04-02T01:38:46Z</dcterms:created>
  <dcterms:modified xsi:type="dcterms:W3CDTF">2014-04-09T04:09:58Z</dcterms:modified>
</cp:coreProperties>
</file>